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Poppins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36" d="100"/>
          <a:sy n="136" d="100"/>
        </p:scale>
        <p:origin x="9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5be2db32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5be2db32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5be2db32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5be2db32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5be2db32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5be2db32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5be2db3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5be2db3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5be2db3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5be2db3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8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5be2db32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5be2db32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5be2db32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5be2db32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5be2db32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5be2db32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be2db32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be2db32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5be2db32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5be2db32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5be2db32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5be2db32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be2db32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be2db324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5be2db32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5be2db32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753550" y="744575"/>
            <a:ext cx="363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Price Engine DD360 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0" y="3120725"/>
            <a:ext cx="1489500" cy="1454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0" y="16729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0" y="2251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21544"/>
          <a:stretch/>
        </p:blipFill>
        <p:spPr>
          <a:xfrm>
            <a:off x="226350" y="377550"/>
            <a:ext cx="1042550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195200" y="1188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4">
            <a:alphaModFix/>
          </a:blip>
          <a:srcRect b="21905"/>
          <a:stretch/>
        </p:blipFill>
        <p:spPr>
          <a:xfrm>
            <a:off x="163350" y="1847500"/>
            <a:ext cx="1047335" cy="8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5">
            <a:alphaModFix/>
          </a:blip>
          <a:srcRect b="19400"/>
          <a:stretch/>
        </p:blipFill>
        <p:spPr>
          <a:xfrm>
            <a:off x="215836" y="3293250"/>
            <a:ext cx="968828" cy="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187063" y="4114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9" name="Google Shape;199;p22"/>
          <p:cNvCxnSpPr/>
          <p:nvPr/>
        </p:nvCxnSpPr>
        <p:spPr>
          <a:xfrm flipH="1">
            <a:off x="1489275" y="0"/>
            <a:ext cx="17400" cy="514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2"/>
          <p:cNvSpPr txBox="1"/>
          <p:nvPr/>
        </p:nvSpPr>
        <p:spPr>
          <a:xfrm>
            <a:off x="0" y="2673925"/>
            <a:ext cx="14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EDA/Features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876500" y="256500"/>
            <a:ext cx="298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Resultados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2013375" y="3293250"/>
            <a:ext cx="6802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Destaca que el precio de las propiedades cercanas, así como, el precio promedio del AGEB tienen alta relevancia para el determinar el precio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La distancia a generadores de tráfico también es importante para elevar el precio por m2 de la propiedad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El número de amenidades tienen efectos contrarios a lo esperado, por lo que habría que investigar más a fondo dicho patrón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3575" y="877500"/>
            <a:ext cx="3746599" cy="20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9075" y="1051975"/>
            <a:ext cx="3452102" cy="184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34625" y="0"/>
            <a:ext cx="1212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1714525" y="502225"/>
            <a:ext cx="6399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Next steps: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Robustecer el proceso de limpieza de información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Detección de puntos de interés que elevan el precio de una propiedad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Recolección de más fuentes de información para mejorar la calidad de los precios por m2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34625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2199425" y="2110050"/>
            <a:ext cx="481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¡Gracias!</a:t>
            </a:r>
            <a:endParaRPr sz="3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/>
        </p:nvSpPr>
        <p:spPr>
          <a:xfrm>
            <a:off x="2493750" y="1835700"/>
            <a:ext cx="415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Anexos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0;p23">
            <a:extLst>
              <a:ext uri="{FF2B5EF4-FFF2-40B4-BE49-F238E27FC236}">
                <a16:creationId xmlns:a16="http://schemas.microsoft.com/office/drawing/2014/main" id="{09D863F2-2024-B64B-B9E8-F6C12858E8EB}"/>
              </a:ext>
            </a:extLst>
          </p:cNvPr>
          <p:cNvSpPr txBox="1"/>
          <p:nvPr/>
        </p:nvSpPr>
        <p:spPr>
          <a:xfrm>
            <a:off x="777135" y="411528"/>
            <a:ext cx="758973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/>
              <a:t>Documentación</a:t>
            </a:r>
            <a:r>
              <a:rPr lang="en-US" dirty="0"/>
              <a:t> de </a:t>
            </a:r>
            <a:r>
              <a:rPr lang="en-US" dirty="0" err="1"/>
              <a:t>infraestructura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para que el scraper </a:t>
            </a:r>
            <a:r>
              <a:rPr lang="en-US" dirty="0" err="1"/>
              <a:t>cuente</a:t>
            </a:r>
            <a:r>
              <a:rPr lang="en-US" dirty="0"/>
              <a:t> con un scheduler.</a:t>
            </a: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15CD-CF6F-3841-9DCE-5DE17508FFEE}"/>
              </a:ext>
            </a:extLst>
          </p:cNvPr>
          <p:cNvSpPr txBox="1"/>
          <p:nvPr/>
        </p:nvSpPr>
        <p:spPr>
          <a:xfrm>
            <a:off x="641023" y="2444151"/>
            <a:ext cx="23755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</a:t>
            </a:r>
            <a:r>
              <a:rPr lang="en-MX" b="1" dirty="0"/>
              <a:t>crapper.py</a:t>
            </a:r>
          </a:p>
          <a:p>
            <a:endParaRPr lang="en-MX" dirty="0"/>
          </a:p>
          <a:p>
            <a:r>
              <a:rPr lang="en-MX" dirty="0"/>
              <a:t>Tener un servidor prendido que ejecute el scrapper de forma periodica mediante un cronjob.</a:t>
            </a:r>
          </a:p>
        </p:txBody>
      </p:sp>
      <p:pic>
        <p:nvPicPr>
          <p:cNvPr id="1028" name="Picture 4" descr="software.com.ar/images/product/11703/24647amazo...">
            <a:extLst>
              <a:ext uri="{FF2B5EF4-FFF2-40B4-BE49-F238E27FC236}">
                <a16:creationId xmlns:a16="http://schemas.microsoft.com/office/drawing/2014/main" id="{278ED45F-ADED-7D40-9F9C-1CAB3FA2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06" y="1422333"/>
            <a:ext cx="1493385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ción a Amazon S3 - Aprender BIG DATA desde cero">
            <a:extLst>
              <a:ext uri="{FF2B5EF4-FFF2-40B4-BE49-F238E27FC236}">
                <a16:creationId xmlns:a16="http://schemas.microsoft.com/office/drawing/2014/main" id="{3D09DB5F-93B5-674F-B949-053265674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750" y="1456737"/>
            <a:ext cx="1226270" cy="9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320956-36A4-D549-9533-D8F0161917BC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>
            <a:off x="2575491" y="1899387"/>
            <a:ext cx="2184259" cy="1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E90590-5EB9-6846-A3C5-0CB2BCF1E4DB}"/>
              </a:ext>
            </a:extLst>
          </p:cNvPr>
          <p:cNvSpPr txBox="1"/>
          <p:nvPr/>
        </p:nvSpPr>
        <p:spPr>
          <a:xfrm>
            <a:off x="4185108" y="2444151"/>
            <a:ext cx="23755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Versionado</a:t>
            </a:r>
            <a:endParaRPr lang="en-MX" b="1" dirty="0"/>
          </a:p>
          <a:p>
            <a:endParaRPr lang="en-MX" dirty="0"/>
          </a:p>
          <a:p>
            <a:r>
              <a:rPr lang="en-MX" dirty="0"/>
              <a:t>Guardar los resultados en un bucket de s3, versionando por fecha de extracción.</a:t>
            </a:r>
          </a:p>
        </p:txBody>
      </p:sp>
    </p:spTree>
    <p:extLst>
      <p:ext uri="{BB962C8B-B14F-4D97-AF65-F5344CB8AC3E}">
        <p14:creationId xmlns:p14="http://schemas.microsoft.com/office/powerpoint/2010/main" val="43921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34625" y="0"/>
            <a:ext cx="4277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970325" y="1004450"/>
            <a:ext cx="37233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Objetivo: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Describir la metodología para la construcción de un modelo predictivo de </a:t>
            </a: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precio por metro cuadrado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departamentos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en la Colonia Roma Norte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31207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0" y="16729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25125"/>
            <a:ext cx="1489500" cy="1454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21544"/>
          <a:stretch/>
        </p:blipFill>
        <p:spPr>
          <a:xfrm>
            <a:off x="226350" y="377550"/>
            <a:ext cx="1042550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95200" y="1188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21905"/>
          <a:stretch/>
        </p:blipFill>
        <p:spPr>
          <a:xfrm>
            <a:off x="163350" y="1847500"/>
            <a:ext cx="1047335" cy="8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19400"/>
          <a:stretch/>
        </p:blipFill>
        <p:spPr>
          <a:xfrm>
            <a:off x="215836" y="3293250"/>
            <a:ext cx="968828" cy="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7063" y="4114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 flipH="1">
            <a:off x="1489275" y="0"/>
            <a:ext cx="17400" cy="514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5"/>
          <p:cNvSpPr txBox="1"/>
          <p:nvPr/>
        </p:nvSpPr>
        <p:spPr>
          <a:xfrm>
            <a:off x="2043550" y="432950"/>
            <a:ext cx="67020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Programación de 2 scrappers: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Metros cúbicos (1277 observaciones)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Vivaanuncios (635 observaciones)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Variables: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Coordenadas, tipo de propiedad, baños, estacionamientos, m2 totales, m2 construidos, precio de venta/renta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API DENUE: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Extracción de todos los comercios a 250 metros de la propiedad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0" y="2673925"/>
            <a:ext cx="14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EDA/Features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31207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1672925"/>
            <a:ext cx="1489500" cy="1454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0" y="2251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21544"/>
          <a:stretch/>
        </p:blipFill>
        <p:spPr>
          <a:xfrm>
            <a:off x="226350" y="377550"/>
            <a:ext cx="1042550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95200" y="1188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21905"/>
          <a:stretch/>
        </p:blipFill>
        <p:spPr>
          <a:xfrm>
            <a:off x="163350" y="1847500"/>
            <a:ext cx="1047335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0" y="2673925"/>
            <a:ext cx="14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EDA/Features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19400"/>
          <a:stretch/>
        </p:blipFill>
        <p:spPr>
          <a:xfrm>
            <a:off x="215836" y="3293250"/>
            <a:ext cx="968828" cy="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87063" y="4114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 flipH="1">
            <a:off x="1489275" y="0"/>
            <a:ext cx="17400" cy="514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6"/>
          <p:cNvSpPr txBox="1"/>
          <p:nvPr/>
        </p:nvSpPr>
        <p:spPr>
          <a:xfrm>
            <a:off x="1876500" y="256500"/>
            <a:ext cx="634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Resumen de la información disponible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6500" y="1012400"/>
            <a:ext cx="3310555" cy="228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9450" y="943100"/>
            <a:ext cx="3476703" cy="22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026875" y="3528725"/>
            <a:ext cx="6193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Desbalance en el número de observaciones entre departamentos y casas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Distribuciones distintas del precio por metro cuadrado dependiendo el tipo de propiedad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0" y="31207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0" y="1672925"/>
            <a:ext cx="1489500" cy="1454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0" y="2251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21544"/>
          <a:stretch/>
        </p:blipFill>
        <p:spPr>
          <a:xfrm>
            <a:off x="226350" y="377550"/>
            <a:ext cx="1042550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195200" y="1188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21905"/>
          <a:stretch/>
        </p:blipFill>
        <p:spPr>
          <a:xfrm>
            <a:off x="163350" y="1847500"/>
            <a:ext cx="1047335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0" y="2673925"/>
            <a:ext cx="14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EDA/Features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5">
            <a:alphaModFix/>
          </a:blip>
          <a:srcRect b="19400"/>
          <a:stretch/>
        </p:blipFill>
        <p:spPr>
          <a:xfrm>
            <a:off x="215836" y="3293250"/>
            <a:ext cx="968828" cy="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187063" y="4114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 flipH="1">
            <a:off x="1489275" y="0"/>
            <a:ext cx="17400" cy="514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7"/>
          <p:cNvSpPr txBox="1"/>
          <p:nvPr/>
        </p:nvSpPr>
        <p:spPr>
          <a:xfrm>
            <a:off x="1876500" y="256500"/>
            <a:ext cx="298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Limpieza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944000" y="1080350"/>
            <a:ext cx="66690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extracción tenía errores de origen que estaban ensuciando el cálculo del precio por metro cuadrado: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Propiedades listadas en la sección de renta, pero con precio de venta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Propiedades que sólo reportan m2 construidos o m2 totales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Departamentos con diferencia entre m2 construidos y m2 totales (en algunos casos eran PH)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Outliers en el precio y el número de m2 reportado (algunos casos por ser propiedades en remate)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reportan el tipo de propiedad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Errores en la captura del número de baños y recámaras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0" y="31207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0" y="1672925"/>
            <a:ext cx="1489500" cy="1454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0" y="2251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21544"/>
          <a:stretch/>
        </p:blipFill>
        <p:spPr>
          <a:xfrm>
            <a:off x="226350" y="377550"/>
            <a:ext cx="1042550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195200" y="1188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b="21905"/>
          <a:stretch/>
        </p:blipFill>
        <p:spPr>
          <a:xfrm>
            <a:off x="163350" y="1847500"/>
            <a:ext cx="1047335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0" y="2673925"/>
            <a:ext cx="14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EDA/Features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5">
            <a:alphaModFix/>
          </a:blip>
          <a:srcRect b="19400"/>
          <a:stretch/>
        </p:blipFill>
        <p:spPr>
          <a:xfrm>
            <a:off x="215836" y="3293250"/>
            <a:ext cx="968828" cy="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187063" y="4114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 flipH="1">
            <a:off x="1489275" y="0"/>
            <a:ext cx="17400" cy="514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7" name="Google Shape;12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2575" y="924425"/>
            <a:ext cx="4159425" cy="36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139025" y="301325"/>
            <a:ext cx="376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Heat map de precio por metro cuadrado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210000" y="906425"/>
            <a:ext cx="2624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Las zonas con mayor precio por m2 se encuentran cerca del parque México y la glorieta de insurgentes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6225" y="2761175"/>
            <a:ext cx="2624249" cy="18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0" y="3120725"/>
            <a:ext cx="1489500" cy="1454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0" y="1672925"/>
            <a:ext cx="1489500" cy="1454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0" y="2251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21544"/>
          <a:stretch/>
        </p:blipFill>
        <p:spPr>
          <a:xfrm>
            <a:off x="226350" y="377550"/>
            <a:ext cx="1042550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195200" y="1188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21905"/>
          <a:stretch/>
        </p:blipFill>
        <p:spPr>
          <a:xfrm>
            <a:off x="163350" y="1847500"/>
            <a:ext cx="1047335" cy="8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19400"/>
          <a:stretch/>
        </p:blipFill>
        <p:spPr>
          <a:xfrm>
            <a:off x="215836" y="3293250"/>
            <a:ext cx="968828" cy="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187063" y="4114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 flipH="1">
            <a:off x="1489275" y="0"/>
            <a:ext cx="17400" cy="514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9"/>
          <p:cNvSpPr txBox="1"/>
          <p:nvPr/>
        </p:nvSpPr>
        <p:spPr>
          <a:xfrm>
            <a:off x="0" y="2673925"/>
            <a:ext cx="14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EDA/Features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1876500" y="256500"/>
            <a:ext cx="410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Features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944000" y="909300"/>
            <a:ext cx="661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Se calcularon 10 features para la versión final del modelo: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6">
            <a:alphaModFix/>
          </a:blip>
          <a:srcRect b="18307"/>
          <a:stretch/>
        </p:blipFill>
        <p:spPr>
          <a:xfrm>
            <a:off x="2931700" y="1679075"/>
            <a:ext cx="1357800" cy="11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7">
            <a:alphaModFix/>
          </a:blip>
          <a:srcRect b="16043"/>
          <a:stretch/>
        </p:blipFill>
        <p:spPr>
          <a:xfrm>
            <a:off x="6117925" y="1560600"/>
            <a:ext cx="1357801" cy="113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2214400" y="2831975"/>
            <a:ext cx="2792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Cuartiles de precio por m2 de los 10 departamentos más cercanos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Cuartiles de precio por m2 del AGEB en donde se encuentra el departamento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5305075" y="2757000"/>
            <a:ext cx="2983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Número de comercios, escuelas, zonas de recreación y consultorios médicos a 250m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Distancia a generadores de tráfico (parque México y a la fuente de Cibeles)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0" y="3120725"/>
            <a:ext cx="1489500" cy="1454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0" y="16729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0" y="2251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21544"/>
          <a:stretch/>
        </p:blipFill>
        <p:spPr>
          <a:xfrm>
            <a:off x="226350" y="377550"/>
            <a:ext cx="1042550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95200" y="1188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4">
            <a:alphaModFix/>
          </a:blip>
          <a:srcRect b="21905"/>
          <a:stretch/>
        </p:blipFill>
        <p:spPr>
          <a:xfrm>
            <a:off x="163350" y="1847500"/>
            <a:ext cx="1047335" cy="8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5">
            <a:alphaModFix/>
          </a:blip>
          <a:srcRect b="19400"/>
          <a:stretch/>
        </p:blipFill>
        <p:spPr>
          <a:xfrm>
            <a:off x="215836" y="3293250"/>
            <a:ext cx="968828" cy="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187063" y="4114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3" name="Google Shape;163;p20"/>
          <p:cNvCxnSpPr/>
          <p:nvPr/>
        </p:nvCxnSpPr>
        <p:spPr>
          <a:xfrm flipH="1">
            <a:off x="1489275" y="0"/>
            <a:ext cx="17400" cy="514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0"/>
          <p:cNvSpPr txBox="1"/>
          <p:nvPr/>
        </p:nvSpPr>
        <p:spPr>
          <a:xfrm>
            <a:off x="0" y="2673925"/>
            <a:ext cx="14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EDA/Features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1876500" y="256500"/>
            <a:ext cx="410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Modelo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944000" y="985500"/>
            <a:ext cx="6615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Algoritmo: Árboles de decisión con gradient boosting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Observaciones: 1316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Train: 987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Test: 329</a:t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5575" y="2207100"/>
            <a:ext cx="7332526" cy="199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0" y="3120725"/>
            <a:ext cx="1489500" cy="1454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0" y="16729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0" y="225125"/>
            <a:ext cx="1489500" cy="14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3">
            <a:alphaModFix/>
          </a:blip>
          <a:srcRect b="21544"/>
          <a:stretch/>
        </p:blipFill>
        <p:spPr>
          <a:xfrm>
            <a:off x="226350" y="377550"/>
            <a:ext cx="1042550" cy="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195200" y="1188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4">
            <a:alphaModFix/>
          </a:blip>
          <a:srcRect b="21905"/>
          <a:stretch/>
        </p:blipFill>
        <p:spPr>
          <a:xfrm>
            <a:off x="163350" y="1847500"/>
            <a:ext cx="1047335" cy="8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5">
            <a:alphaModFix/>
          </a:blip>
          <a:srcRect b="19400"/>
          <a:stretch/>
        </p:blipFill>
        <p:spPr>
          <a:xfrm>
            <a:off x="215836" y="3293250"/>
            <a:ext cx="968828" cy="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187063" y="4114050"/>
            <a:ext cx="10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0" name="Google Shape;180;p21"/>
          <p:cNvCxnSpPr/>
          <p:nvPr/>
        </p:nvCxnSpPr>
        <p:spPr>
          <a:xfrm flipH="1">
            <a:off x="1489275" y="0"/>
            <a:ext cx="17400" cy="514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1"/>
          <p:cNvSpPr txBox="1"/>
          <p:nvPr/>
        </p:nvSpPr>
        <p:spPr>
          <a:xfrm>
            <a:off x="0" y="2673925"/>
            <a:ext cx="14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EDA/Features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1972838" y="936400"/>
            <a:ext cx="2295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RMSE: 12,763.43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R2: 0.49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1876500" y="256500"/>
            <a:ext cx="298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Resultados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1876500" y="1847500"/>
            <a:ext cx="2695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Se logra explicar 49% de la varianza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El error mediano es de $8k (20%) para departamentos en renta y de $6k (9%) para departamentos en venta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¿Habrá departamentos que están sobre o subvaluados?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200" y="544500"/>
            <a:ext cx="3757476" cy="245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7926" y="3074125"/>
            <a:ext cx="2695501" cy="187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Macintosh PowerPoint</Application>
  <PresentationFormat>On-screen Show (16:9)</PresentationFormat>
  <Paragraphs>82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Poppins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 Luis Rangel Guerrero</cp:lastModifiedBy>
  <cp:revision>1</cp:revision>
  <dcterms:modified xsi:type="dcterms:W3CDTF">2022-02-18T01:43:59Z</dcterms:modified>
</cp:coreProperties>
</file>